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08" r:id="rId1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44" Type="http://schemas.openxmlformats.org/officeDocument/2006/relationships/slide" Target="slides/slide2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2.xml"/><Relationship Id="rId2" Type="http://schemas.openxmlformats.org/officeDocument/2006/relationships/image" Target="../media/image180.png"/><Relationship Id="rId3" Type="http://schemas.openxmlformats.org/officeDocument/2006/relationships/image" Target="../media/image181.png"/></Relationships>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1">
            <a:extLst>
              <a:ext uri="{FF2B5EF4-FFF2-40B4-BE49-F238E27FC236}">
                <a16:creationId xmlns:a16="http://schemas.microsoft.com/office/drawing/2014/main" id="{62FB8ACB-6C62-B9D0-08E5-DC5745ACC0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4A6AF2-92CB-4E96-B30F-4788E50C5D9A}"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4099" name="Picture 45">
            <a:extLst>
              <a:ext uri="{FF2B5EF4-FFF2-40B4-BE49-F238E27FC236}">
                <a16:creationId xmlns:a16="http://schemas.microsoft.com/office/drawing/2014/main" id="{C66CE792-11E6-D5B0-6E6E-7B07A921B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233363"/>
            <a:ext cx="16573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 Box 44">
            <a:extLst>
              <a:ext uri="{FF2B5EF4-FFF2-40B4-BE49-F238E27FC236}">
                <a16:creationId xmlns:a16="http://schemas.microsoft.com/office/drawing/2014/main" id="{007A04FB-5CBC-24C2-9304-EE3D62C76D87}"/>
              </a:ext>
            </a:extLst>
          </p:cNvPr>
          <p:cNvSpPr txBox="1">
            <a:spLocks noChangeArrowheads="1"/>
          </p:cNvSpPr>
          <p:nvPr/>
        </p:nvSpPr>
        <p:spPr bwMode="auto">
          <a:xfrm>
            <a:off x="1019175" y="314325"/>
            <a:ext cx="6200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What is the SPoRT ADAS?</a:t>
            </a:r>
          </a:p>
        </p:txBody>
      </p:sp>
      <p:sp>
        <p:nvSpPr>
          <p:cNvPr id="10" name="TextBox 9">
            <a:extLst>
              <a:ext uri="{FF2B5EF4-FFF2-40B4-BE49-F238E27FC236}">
                <a16:creationId xmlns:a16="http://schemas.microsoft.com/office/drawing/2014/main" id="{4C040236-B225-A1D1-8A06-EAA4C1E2F902}"/>
              </a:ext>
            </a:extLst>
          </p:cNvPr>
          <p:cNvSpPr txBox="1"/>
          <p:nvPr/>
        </p:nvSpPr>
        <p:spPr>
          <a:xfrm>
            <a:off x="133350" y="1268413"/>
            <a:ext cx="8629650" cy="4884737"/>
          </a:xfrm>
          <a:prstGeom prst="rect">
            <a:avLst/>
          </a:prstGeom>
          <a:noFill/>
        </p:spPr>
        <p:txBody>
          <a:bodyPr>
            <a:spAutoFit/>
          </a:bodyPr>
          <a:lstStyle>
            <a:lvl1pPr marL="342900" indent="-342900" eaLnBrk="0" hangingPunct="0">
              <a:defRPr>
                <a:solidFill>
                  <a:schemeClr val="tx1"/>
                </a:solidFill>
                <a:latin typeface="Arial" panose="020B0604020202020204" pitchFamily="34" charset="0"/>
              </a:defRPr>
            </a:lvl1pPr>
            <a:lvl2pPr marL="800100" indent="-34290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Blends surface data into a coherent analysis using ADAS: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Strength in analyzing asynoptic data sets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13-km, 2-h RUC forecast as first-guess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METAR, buoy, Mesonet, SAO</a:t>
            </a:r>
          </a:p>
          <a:p>
            <a:pPr marL="342900" marR="0" lvl="0"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An observation is rejected if it is: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significantly different than neighbors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greatly different than first-guess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blacklisted (user-defined)</a:t>
            </a:r>
          </a:p>
          <a:p>
            <a:pPr marL="342900" marR="0" lvl="0"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2-km resolution captures mesoscale features</a:t>
            </a:r>
          </a:p>
          <a:p>
            <a:pPr marL="342900" marR="0" lvl="0"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Assimilates observations from ±15 minutes from the top of every hour</a:t>
            </a:r>
          </a:p>
          <a:p>
            <a:pPr marL="342900" marR="0" lvl="0"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Available in AWIPS at 40-45 minutes past every hour</a:t>
            </a:r>
          </a:p>
        </p:txBody>
      </p:sp>
      <p:pic>
        <p:nvPicPr>
          <p:cNvPr id="4102" name="Picture 10" descr="ADAStempdomain.png">
            <a:extLst>
              <a:ext uri="{FF2B5EF4-FFF2-40B4-BE49-F238E27FC236}">
                <a16:creationId xmlns:a16="http://schemas.microsoft.com/office/drawing/2014/main" id="{5B253D61-5752-FD30-F18A-DA34C0D14F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1138" y="1738313"/>
            <a:ext cx="36322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